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330" r:id="rId2"/>
    <p:sldId id="394" r:id="rId3"/>
    <p:sldId id="263" r:id="rId4"/>
    <p:sldId id="293" r:id="rId5"/>
    <p:sldId id="295" r:id="rId6"/>
    <p:sldId id="294" r:id="rId7"/>
    <p:sldId id="296" r:id="rId8"/>
    <p:sldId id="297" r:id="rId9"/>
    <p:sldId id="411" r:id="rId10"/>
    <p:sldId id="413" r:id="rId11"/>
    <p:sldId id="412" r:id="rId12"/>
    <p:sldId id="405" r:id="rId13"/>
    <p:sldId id="342" r:id="rId14"/>
    <p:sldId id="407" r:id="rId15"/>
    <p:sldId id="423" r:id="rId16"/>
    <p:sldId id="349" r:id="rId17"/>
    <p:sldId id="350" r:id="rId18"/>
    <p:sldId id="417" r:id="rId19"/>
    <p:sldId id="418" r:id="rId20"/>
    <p:sldId id="419" r:id="rId21"/>
    <p:sldId id="420" r:id="rId22"/>
    <p:sldId id="415" r:id="rId23"/>
    <p:sldId id="416" r:id="rId24"/>
    <p:sldId id="421" r:id="rId25"/>
    <p:sldId id="360" r:id="rId26"/>
    <p:sldId id="356" r:id="rId27"/>
    <p:sldId id="364" r:id="rId28"/>
    <p:sldId id="365" r:id="rId29"/>
    <p:sldId id="422" r:id="rId30"/>
    <p:sldId id="291" r:id="rId31"/>
    <p:sldId id="256" r:id="rId32"/>
    <p:sldId id="292" r:id="rId33"/>
    <p:sldId id="408" r:id="rId34"/>
    <p:sldId id="290" r:id="rId35"/>
    <p:sldId id="409" r:id="rId36"/>
    <p:sldId id="41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397"/>
    <a:srgbClr val="00F66F"/>
    <a:srgbClr val="DD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90" autoAdjust="0"/>
  </p:normalViewPr>
  <p:slideViewPr>
    <p:cSldViewPr>
      <p:cViewPr>
        <p:scale>
          <a:sx n="66" d="100"/>
          <a:sy n="66" d="100"/>
        </p:scale>
        <p:origin x="-17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Квалификационный уровень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explosion val="29"/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Высшая категория  </c:v>
                </c:pt>
                <c:pt idx="1">
                  <c:v>Первая  категория  </c:v>
                </c:pt>
                <c:pt idx="2">
                  <c:v>Соответствие занимаемой должности</c:v>
                </c:pt>
                <c:pt idx="3">
                  <c:v>Без категории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24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 b="1">
              <a:solidFill>
                <a:srgbClr val="AD1397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Возрастной показатель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 30 лет</c:v>
                </c:pt>
                <c:pt idx="1">
                  <c:v>До 50 лет</c:v>
                </c:pt>
                <c:pt idx="2">
                  <c:v>До 55 лет</c:v>
                </c:pt>
                <c:pt idx="3">
                  <c:v>До 60 лет</c:v>
                </c:pt>
                <c:pt idx="4">
                  <c:v>Старше 60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22</c:v>
                </c:pt>
                <c:pt idx="2">
                  <c:v>3</c:v>
                </c:pt>
                <c:pt idx="3">
                  <c:v>14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стажу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Лист1!$A$3:$A$8</c:f>
              <c:strCache>
                <c:ptCount val="4"/>
                <c:pt idx="0">
                  <c:v>До 3 лет</c:v>
                </c:pt>
                <c:pt idx="1">
                  <c:v>До 10 лет</c:v>
                </c:pt>
                <c:pt idx="2">
                  <c:v>До 25 лет</c:v>
                </c:pt>
                <c:pt idx="3">
                  <c:v>Более 25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14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755856667434331"/>
          <c:y val="0.31216705900845187"/>
          <c:w val="0.21581221185151131"/>
          <c:h val="0.4095397238889768"/>
        </c:manualLayout>
      </c:layout>
      <c:overlay val="0"/>
      <c:txPr>
        <a:bodyPr/>
        <a:lstStyle/>
        <a:p>
          <a:pPr>
            <a:defRPr sz="1800" b="1">
              <a:solidFill>
                <a:srgbClr val="AD13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DD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2800">
                <a:solidFill>
                  <a:srgbClr val="DD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Правительственные награды, знаки отличия</a:t>
            </a:r>
          </a:p>
        </c:rich>
      </c:tx>
      <c:layout>
        <c:manualLayout>
          <c:xMode val="edge"/>
          <c:yMode val="edge"/>
          <c:x val="0.12955071897722614"/>
          <c:y val="3.948596260353729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Заслуженный учитель РФ</c:v>
                </c:pt>
                <c:pt idx="1">
                  <c:v>Отличник просвещения</c:v>
                </c:pt>
                <c:pt idx="2">
                  <c:v>Почетный работник общего образования</c:v>
                </c:pt>
                <c:pt idx="3">
                  <c:v>Почетная грамота Министерства образования и науки</c:v>
                </c:pt>
                <c:pt idx="4">
                  <c:v>Благодарственное письмо Министерства образования и науки РФ</c:v>
                </c:pt>
                <c:pt idx="5">
                  <c:v>Кандидат педагогических наук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106432"/>
        <c:axId val="127124608"/>
        <c:axId val="0"/>
      </c:bar3DChart>
      <c:catAx>
        <c:axId val="12710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7124608"/>
        <c:crosses val="autoZero"/>
        <c:auto val="1"/>
        <c:lblAlgn val="ctr"/>
        <c:lblOffset val="100"/>
        <c:noMultiLvlLbl val="0"/>
      </c:catAx>
      <c:valAx>
        <c:axId val="12712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106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D100-3F99-4BB6-9E3A-220937831FA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81050-C626-473B-B7A4-9326B9701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5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BBA835-B8D6-4187-AF07-C59449DFFC4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727764-CA97-4DBF-A1DD-492647D98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G:\Миллион - 2007г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839"/>
            <a:ext cx="9144000" cy="59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1142984"/>
            <a:ext cx="7858180" cy="157163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</a:t>
            </a:r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«Белозерская средняя 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общеобразовательная школа»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869160"/>
            <a:ext cx="5828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Публичный отчёт директора </a:t>
            </a:r>
          </a:p>
          <a:p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Т.В.Еланцевой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0"/>
          <a:ext cx="9144001" cy="6169152"/>
        </p:xfrm>
        <a:graphic>
          <a:graphicData uri="http://schemas.openxmlformats.org/drawingml/2006/table">
            <a:tbl>
              <a:tblPr/>
              <a:tblGrid>
                <a:gridCol w="492204"/>
                <a:gridCol w="675159"/>
                <a:gridCol w="755638"/>
                <a:gridCol w="411728"/>
                <a:gridCol w="408335"/>
                <a:gridCol w="370553"/>
                <a:gridCol w="481477"/>
                <a:gridCol w="370553"/>
                <a:gridCol w="370553"/>
                <a:gridCol w="486805"/>
                <a:gridCol w="90675"/>
                <a:gridCol w="522417"/>
                <a:gridCol w="130633"/>
                <a:gridCol w="373423"/>
                <a:gridCol w="576064"/>
                <a:gridCol w="432048"/>
                <a:gridCol w="648072"/>
                <a:gridCol w="720080"/>
                <a:gridCol w="766769"/>
                <a:gridCol w="60815"/>
              </a:tblGrid>
              <a:tr h="4647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Вопросы аттестации и повышения квалификации 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совещаниях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педагогов,имеющих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индивидуальную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троекторию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развития,программ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совершенствования учительского роста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Курсы классных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руководителей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Курсы руководителей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Пере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под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готовка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Участие в научно-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методических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мероприятиях ИРОСТ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Число работников ,принимающих участие в экспериментах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 Кол-во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Метод.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Меро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приятий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На базе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(предло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жения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Курсы по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 Работе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 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детьми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  с ОВЗ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7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директор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Зав.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УВР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Зав.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ВР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Участие в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пед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сообществах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Участие в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конференциях,семинарах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Участие в 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меро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Прия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тиях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ММЦ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Публикаций в изд.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ИРОСТ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федеральных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областных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Район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ных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учрежденческих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15 (25)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3 (60)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5 + (60)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5415" marR="35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Методическая работа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5557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629816"/>
                <a:gridCol w="576064"/>
                <a:gridCol w="720080"/>
                <a:gridCol w="720080"/>
                <a:gridCol w="792088"/>
                <a:gridCol w="792088"/>
                <a:gridCol w="792088"/>
                <a:gridCol w="936104"/>
                <a:gridCol w="899592"/>
              </a:tblGrid>
              <a:tr h="410335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ОО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Участие в ВОШ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(кол-во по этапам )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Соответствие сайта ОО требованиям,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периодичность обновления информации на сайте  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Участие в международных игровых конкурсах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Участие в конкурсах направленных на выявление одарённых детей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Данные о должностных лицах ответственных за работу системы контентной фильтрации и  за ведение школьного сайта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СКФ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Кол-во выявленных нарушений, кол-во обращений в техническую поддержку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Участие в конференциях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9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Русский медвежонок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Кит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Кенгуру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British Bulldog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Золотое Руно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700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МКОУ «Белозерская СОШ им Коробейникова»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1 -144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 – 28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3 - 1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соответствует, 0бновление 1-2 р в неделю.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Проверен в декабре департаментом образования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62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72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ЭМУ – 31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Робототехника -  6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Петрякова И.М.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Нарушений нет, не обращались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07.2016 –областное совещание руководителей ОО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11.2016 – ММЦ объединение руководителей ОО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2013 - 2017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Антикризисная программа развития «Школа профилактики и компенсации социальных угроз»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201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3 - 2017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год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школы и территориальных социальных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микрогрупп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 как условия предупреждения социальных угроз обучающихся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2015 - 2016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Проектирование образовательного процесса по предметам на основе индивидуальных образовательных программ как средство повышения качества образования (математика – 9 класс, русский язык – 11 класс, 7 класс, английский язык – 9, биология – 11, история – 7)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2013 – 2017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Опытно-экспериментальная работа «Взаимодействие школы и территориальных социальных групп села как условие предупреждения социальных угроз обучающихся».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(«Поможем по-соседски» в рамках движения «Социально-активное образовательное учреждение»)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186766" cy="6429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Повышение квалификации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857364"/>
          <a:ext cx="9144000" cy="457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36169"/>
                <a:gridCol w="3059831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Региональ</a:t>
                      </a:r>
                      <a:r>
                        <a:rPr lang="ru-RU" sz="2400" dirty="0" smtClean="0"/>
                        <a:t>-</a:t>
                      </a:r>
                    </a:p>
                    <a:p>
                      <a:r>
                        <a:rPr lang="ru-RU" sz="2400" dirty="0" err="1" smtClean="0"/>
                        <a:t>ный</a:t>
                      </a:r>
                      <a:r>
                        <a:rPr lang="ru-RU" sz="2400" dirty="0" smtClean="0"/>
                        <a:t> уровень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Муниципаль</a:t>
                      </a:r>
                      <a:r>
                        <a:rPr lang="ru-RU" sz="2400" dirty="0" smtClean="0"/>
                        <a:t>-</a:t>
                      </a:r>
                    </a:p>
                    <a:p>
                      <a:r>
                        <a:rPr lang="ru-RU" sz="2400" dirty="0" err="1" smtClean="0"/>
                        <a:t>ный</a:t>
                      </a:r>
                      <a:r>
                        <a:rPr lang="ru-RU" sz="2400" dirty="0" smtClean="0"/>
                        <a:t> уровень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Школьный уровень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Курсы ИРОСТ</a:t>
                      </a:r>
                    </a:p>
                    <a:p>
                      <a:r>
                        <a:rPr lang="ru-RU" sz="3200" b="1" dirty="0" smtClean="0"/>
                        <a:t>31%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РМО, </a:t>
                      </a:r>
                    </a:p>
                    <a:p>
                      <a:r>
                        <a:rPr lang="ru-RU" sz="3200" b="1" dirty="0" smtClean="0"/>
                        <a:t>семинары.</a:t>
                      </a:r>
                    </a:p>
                    <a:p>
                      <a:r>
                        <a:rPr lang="ru-RU" sz="3200" b="1" dirty="0" smtClean="0"/>
                        <a:t>100%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Семинары, </a:t>
                      </a:r>
                    </a:p>
                    <a:p>
                      <a:r>
                        <a:rPr lang="ru-RU" sz="3200" b="1" dirty="0" smtClean="0"/>
                        <a:t>педсоветы,</a:t>
                      </a:r>
                    </a:p>
                    <a:p>
                      <a:r>
                        <a:rPr lang="ru-RU" sz="3200" b="1" dirty="0" smtClean="0"/>
                        <a:t>проблемные группы, мастер-классы.</a:t>
                      </a:r>
                    </a:p>
                    <a:p>
                      <a:r>
                        <a:rPr lang="ru-RU" sz="3200" b="1" dirty="0" smtClean="0"/>
                        <a:t>100%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Внутришкольное</a:t>
            </a:r>
            <a:r>
              <a:rPr lang="ru-RU" b="1" dirty="0" smtClean="0">
                <a:solidFill>
                  <a:srgbClr val="0070C0"/>
                </a:solidFill>
              </a:rPr>
              <a:t> повышение квалификации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84784"/>
            <a:ext cx="4572000" cy="1658464"/>
          </a:xfrm>
          <a:prstGeom prst="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Семинары,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круглые столы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4643438" y="1556792"/>
            <a:ext cx="4500562" cy="1586456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Конферен</a:t>
            </a:r>
            <a:r>
              <a:rPr lang="ru-RU" sz="20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ции</a:t>
            </a:r>
            <a:r>
              <a:rPr lang="ru-RU" sz="2000" b="1" dirty="0" smtClean="0">
                <a:solidFill>
                  <a:schemeClr val="tx1"/>
                </a:solidFill>
              </a:rPr>
              <a:t>, ШПМ, мастер-классы, проблемные группы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42844" y="3429000"/>
            <a:ext cx="4213132" cy="3429000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«Учительские сообщества»,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«Становление», «Качество образования», «Внедряем ФГОС ООО», «Современные технологии организации воспитательной работы», «Современные образовательные технологии»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643438" y="3429000"/>
            <a:ext cx="4321050" cy="324036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«Современный урок в свете требований ФГОС», «Дифференциация и индивидуализация на уроках математики, залог успешной подготовки к  ГИА», «АРМ учителя», «</a:t>
            </a:r>
            <a:r>
              <a:rPr lang="ru-RU" b="1" dirty="0" err="1" smtClean="0">
                <a:solidFill>
                  <a:schemeClr val="tx1"/>
                </a:solidFill>
              </a:rPr>
              <a:t>Тврческие</a:t>
            </a:r>
            <a:r>
              <a:rPr lang="ru-RU" b="1" dirty="0" smtClean="0">
                <a:solidFill>
                  <a:schemeClr val="tx1"/>
                </a:solidFill>
              </a:rPr>
              <a:t> работы обучающихся на уроках русского языка», «Формирование воспитательной системы класса»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5401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Школы педагогического мастерства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Копытова Г.К.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творческих и интеллектуальных способностей обучающихся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Мастер - класс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Еланцева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Т.В. «Творческие работы обучающихся на уроках русского языка и литературы»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Авторская школа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Горбунова Т.И. «Воспитательные технологии в урочной и внеурочной деятельности»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-28383" y="836712"/>
            <a:ext cx="917238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Творческие  группы: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Петрякова И.М. «Контроль знаний обучающихся с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спользованием интерактивных средств обучения»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Пряхина Т.Г., Сулейманова М.А. «ФГОС.  Формирование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УУД»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Скорнякова Л.И. «Использование воспитательных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технологий в условиях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компетентностного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подхода в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воспитании обучающихся»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Скорнякова Л.И. «ОРКСЭ, воспитательное значение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курса»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764704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Владимировна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Еланцева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почётный работник общего образования, директор МКОУ «Белозерская СОШ»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Директор\Рабочий стол\100_7114.JPG"/>
          <p:cNvPicPr>
            <a:picLocks noChangeAspect="1" noChangeArrowheads="1"/>
          </p:cNvPicPr>
          <p:nvPr/>
        </p:nvPicPr>
        <p:blipFill>
          <a:blip r:embed="rId2" cstate="print"/>
          <a:srcRect l="28222" t="20943" r="14434"/>
          <a:stretch>
            <a:fillRect/>
          </a:stretch>
        </p:blipFill>
        <p:spPr bwMode="auto">
          <a:xfrm>
            <a:off x="251520" y="1196752"/>
            <a:ext cx="4176464" cy="431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24745"/>
          <a:ext cx="8676456" cy="5429246"/>
        </p:xfrm>
        <a:graphic>
          <a:graphicData uri="http://schemas.openxmlformats.org/drawingml/2006/table">
            <a:tbl>
              <a:tblPr/>
              <a:tblGrid>
                <a:gridCol w="8676456"/>
              </a:tblGrid>
              <a:tr h="740654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1.  Киселева Н.А.- Математика, физика, информатика и ИКТ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098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2.Белобородова Е.И... - Русский язык, литература, английский язык, история, обществознание, библиотекари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32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3.Копытова Г.К. - Начальные классы, ГПД  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4.Зотикова Н.П. - Биология, химия, география, технология   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32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5.Лутошкина Л.Е.- Физкультура, ОБЖ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098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6.Верховых К.В.. -  Классных руководителей, педагогов дополнительного образования, социальных педагогов 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63786"/>
            <a:ext cx="6191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объединения: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980728"/>
            <a:ext cx="88718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Постоянно – действующие семинары: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Пряхина Т.Г. «Профессиональный рост учителя».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Сулейманова М.А «Качество образования».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Копытова Г.К.   « Способы формирования УУД 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младших школьников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858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Высокий профессиональный уровень педагогического  коллектива школы, накопленный опыт практической деятельности востребован на муниципальном и региональном уровне. В 2016-2017 учебном году были проведены следующие мероприятия: </a:t>
            </a:r>
          </a:p>
          <a:p>
            <a:pPr lvl="0" indent="193675"/>
            <a:r>
              <a:rPr lang="ru-RU" dirty="0" smtClean="0"/>
              <a:t>Межмуниципальное МО учителей музыки, творческий отчет, открытый урок Щербакова Г.Ю.</a:t>
            </a:r>
          </a:p>
          <a:p>
            <a:pPr lvl="0" indent="193675"/>
            <a:r>
              <a:rPr lang="ru-RU" dirty="0" smtClean="0"/>
              <a:t>Открытый классный час для зам директоров, </a:t>
            </a:r>
            <a:r>
              <a:rPr lang="ru-RU" dirty="0" err="1" smtClean="0"/>
              <a:t>кл</a:t>
            </a:r>
            <a:r>
              <a:rPr lang="ru-RU" dirty="0" smtClean="0"/>
              <a:t> руководителей района Горбуновой Т.И.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Опыт по реализации ФГОС ООО по проблемам составления учебного плана, организации методической работы, по оценке качества образовательных достижений был представлен на региональном уровне</a:t>
            </a:r>
          </a:p>
          <a:p>
            <a:pPr marL="536575">
              <a:buFont typeface="Arial" pitchFamily="34" charset="0"/>
              <a:buChar char="•"/>
            </a:pPr>
            <a:r>
              <a:rPr lang="ru-RU" sz="2800" dirty="0" smtClean="0"/>
              <a:t>07.2016 –областное совещание руководителей ОО – Пряхина Т.Г.</a:t>
            </a:r>
          </a:p>
          <a:p>
            <a:pPr marL="536575">
              <a:buFont typeface="Arial" pitchFamily="34" charset="0"/>
              <a:buChar char="•"/>
            </a:pPr>
            <a:r>
              <a:rPr lang="ru-RU" sz="2800" dirty="0" smtClean="0"/>
              <a:t>11.2016 – ММЦ объединение руководителей ОО - Сулейманова М.А.</a:t>
            </a:r>
          </a:p>
          <a:p>
            <a:pPr marL="536575">
              <a:buFont typeface="Arial" pitchFamily="34" charset="0"/>
              <a:buChar char="•"/>
            </a:pPr>
            <a:r>
              <a:rPr lang="ru-RU" sz="2800" dirty="0" smtClean="0"/>
              <a:t>06.2017 – отчет о завершении регионального эксперимента – Скорнякова Л.И.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 районного Фестиваля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педмастерства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564904"/>
            <a:ext cx="84285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- </a:t>
            </a:r>
            <a:r>
              <a:rPr lang="ru-RU" sz="3600" dirty="0" smtClean="0"/>
              <a:t>учитель начальных классов </a:t>
            </a:r>
          </a:p>
          <a:p>
            <a:r>
              <a:rPr lang="ru-RU" sz="3600" dirty="0" smtClean="0"/>
              <a:t>МКОУ «Белозерская СОШ </a:t>
            </a:r>
          </a:p>
          <a:p>
            <a:r>
              <a:rPr lang="ru-RU" sz="3600" dirty="0" err="1" smtClean="0"/>
              <a:t>им.Коробейникова</a:t>
            </a:r>
            <a:r>
              <a:rPr lang="ru-RU" sz="3600" dirty="0" smtClean="0"/>
              <a:t>»</a:t>
            </a:r>
            <a:r>
              <a:rPr lang="ru-RU" sz="3600" b="1" dirty="0" smtClean="0"/>
              <a:t> </a:t>
            </a:r>
          </a:p>
          <a:p>
            <a:r>
              <a:rPr lang="ru-RU" sz="3600" dirty="0" smtClean="0"/>
              <a:t>в номинации «Учитель – мастер» 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Материально-техническое обеспечение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11017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Ноутбуки</a:t>
            </a:r>
            <a:r>
              <a:rPr lang="ru-RU" b="1" dirty="0"/>
              <a:t>, мультимедиа, </a:t>
            </a:r>
            <a:r>
              <a:rPr lang="ru-RU" b="1" dirty="0" smtClean="0"/>
              <a:t>экраны во всех кабинетах;</a:t>
            </a:r>
          </a:p>
          <a:p>
            <a:r>
              <a:rPr lang="ru-RU" b="1" dirty="0" smtClean="0"/>
              <a:t>10 </a:t>
            </a:r>
            <a:r>
              <a:rPr lang="ru-RU" b="1" dirty="0"/>
              <a:t>комплектов шахмат и </a:t>
            </a:r>
            <a:r>
              <a:rPr lang="ru-RU" b="1" dirty="0" smtClean="0"/>
              <a:t> комплекты </a:t>
            </a:r>
            <a:r>
              <a:rPr lang="ru-RU" b="1" dirty="0"/>
              <a:t>ЛЕГО- конструкторов, шахматная демонстрационная </a:t>
            </a:r>
            <a:r>
              <a:rPr lang="ru-RU" b="1" dirty="0" smtClean="0"/>
              <a:t>доска;</a:t>
            </a:r>
            <a:endParaRPr lang="ru-RU" b="1" dirty="0"/>
          </a:p>
          <a:p>
            <a:r>
              <a:rPr lang="ru-RU" b="1" dirty="0"/>
              <a:t>комплект методических пособий по ФГОС, электронные учебные пособия  с дидактическим материалом по ФГОС, учебно-наглядные и электронные пособия по всем предметам для обеспечения </a:t>
            </a:r>
            <a:r>
              <a:rPr lang="ru-RU" b="1" dirty="0" smtClean="0"/>
              <a:t>УВП </a:t>
            </a:r>
            <a:r>
              <a:rPr lang="ru-RU" b="1" dirty="0"/>
              <a:t>по ФГОС  .</a:t>
            </a:r>
          </a:p>
          <a:p>
            <a:r>
              <a:rPr lang="ru-RU" b="1" dirty="0" smtClean="0"/>
              <a:t>13 </a:t>
            </a:r>
            <a:r>
              <a:rPr lang="ru-RU" b="1" dirty="0" err="1" smtClean="0"/>
              <a:t>нетбуков</a:t>
            </a:r>
            <a:r>
              <a:rPr lang="ru-RU" b="1" dirty="0" smtClean="0"/>
              <a:t> для обучающихся;</a:t>
            </a:r>
          </a:p>
          <a:p>
            <a:r>
              <a:rPr lang="ru-RU" b="1" dirty="0" smtClean="0"/>
              <a:t>7 цифровых микроскопов;</a:t>
            </a:r>
          </a:p>
          <a:p>
            <a:r>
              <a:rPr lang="ru-RU" b="1" dirty="0" smtClean="0"/>
              <a:t>6 комплектов системы экспериментов</a:t>
            </a:r>
            <a:r>
              <a:rPr lang="en-US" b="1" dirty="0" smtClean="0"/>
              <a:t>  </a:t>
            </a:r>
            <a:r>
              <a:rPr lang="ru-RU" b="1" dirty="0" smtClean="0"/>
              <a:t>«</a:t>
            </a:r>
            <a:r>
              <a:rPr lang="en-US" b="1" dirty="0" smtClean="0"/>
              <a:t>Prolog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документ-камера;</a:t>
            </a:r>
          </a:p>
          <a:p>
            <a:r>
              <a:rPr lang="ru-RU" b="1" dirty="0" smtClean="0"/>
              <a:t>2 интерактивных доски;</a:t>
            </a:r>
          </a:p>
          <a:p>
            <a:r>
              <a:rPr lang="ru-RU" b="1" dirty="0" smtClean="0"/>
              <a:t>комплекты  системы оценки качества знаний «</a:t>
            </a:r>
            <a:r>
              <a:rPr lang="en-US" b="1" dirty="0" err="1" smtClean="0"/>
              <a:t>Prokllass</a:t>
            </a:r>
            <a:r>
              <a:rPr lang="ru-RU" b="1" dirty="0" smtClean="0"/>
              <a:t>»</a:t>
            </a:r>
            <a:r>
              <a:rPr lang="en-US" b="1" dirty="0" smtClean="0"/>
              <a:t> </a:t>
            </a:r>
            <a:endParaRPr lang="ru-RU" b="1" dirty="0" smtClean="0"/>
          </a:p>
          <a:p>
            <a:r>
              <a:rPr lang="ru-RU" b="1" dirty="0" smtClean="0"/>
              <a:t>интернет во всех кабинетах начальной школы.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Приоритетные </a:t>
            </a:r>
            <a:r>
              <a:rPr lang="ru-RU" b="1" dirty="0">
                <a:solidFill>
                  <a:srgbClr val="0070C0"/>
                </a:solidFill>
              </a:rPr>
              <a:t>направления воспитательной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30383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800" b="1" dirty="0" smtClean="0"/>
              <a:t>1.   Воспитание социально-активной личности. </a:t>
            </a: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2.   </a:t>
            </a:r>
            <a:r>
              <a:rPr lang="ru-RU" sz="4800" b="1" dirty="0" err="1" smtClean="0"/>
              <a:t>Профориентационная</a:t>
            </a:r>
            <a:r>
              <a:rPr lang="ru-RU" sz="4800" b="1" dirty="0" smtClean="0"/>
              <a:t> работа. </a:t>
            </a: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3.   Проектная деятельность. 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4</a:t>
            </a:r>
            <a:r>
              <a:rPr lang="ru-RU" sz="4800" b="1" dirty="0" smtClean="0"/>
              <a:t>. </a:t>
            </a:r>
            <a:r>
              <a:rPr lang="ru-RU" sz="4800" b="1" dirty="0"/>
              <a:t> </a:t>
            </a:r>
            <a:r>
              <a:rPr lang="ru-RU" sz="4800" b="1" dirty="0" smtClean="0"/>
              <a:t>Работа с родителями.</a:t>
            </a:r>
          </a:p>
          <a:p>
            <a:pPr>
              <a:buNone/>
            </a:pPr>
            <a:r>
              <a:rPr lang="ru-RU" sz="4800" b="1" dirty="0" smtClean="0"/>
              <a:t>5. Правовое воспитание.</a:t>
            </a:r>
          </a:p>
          <a:p>
            <a:pPr>
              <a:buNone/>
            </a:pPr>
            <a:r>
              <a:rPr lang="ru-RU" sz="4800" b="1" dirty="0" smtClean="0"/>
              <a:t>6. Экологическое воспитание  и </a:t>
            </a:r>
            <a:r>
              <a:rPr lang="ru-RU" sz="4800" b="1" dirty="0" err="1" smtClean="0"/>
              <a:t>здоровьесбережение</a:t>
            </a:r>
            <a:endParaRPr lang="en-US" sz="4800" b="1" dirty="0" smtClean="0"/>
          </a:p>
          <a:p>
            <a:pPr>
              <a:buNone/>
            </a:pPr>
            <a:r>
              <a:rPr lang="ru-RU" sz="4800" b="1" dirty="0" smtClean="0"/>
              <a:t>7. Духовно-нравственное воспитание</a:t>
            </a:r>
          </a:p>
          <a:p>
            <a:pPr>
              <a:buNone/>
            </a:pPr>
            <a:r>
              <a:rPr lang="ru-RU" sz="4800" b="1" dirty="0" smtClean="0"/>
              <a:t>8. Гражданско-патриотическое воспитание</a:t>
            </a:r>
          </a:p>
          <a:p>
            <a:pPr>
              <a:buNone/>
            </a:pPr>
            <a:r>
              <a:rPr lang="ru-RU" sz="4800" b="1" dirty="0" smtClean="0"/>
              <a:t>9. Эстетическое воспитание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Модель внеурочной деятельности</a:t>
            </a:r>
            <a:endParaRPr lang="ru-RU" b="1" dirty="0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714612" y="3071810"/>
            <a:ext cx="3214710" cy="214154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МКОУ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«Белозерская СОШ»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43306" y="1928802"/>
            <a:ext cx="1828800" cy="92869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 Black" pitchFamily="34" charset="0"/>
              </a:rPr>
              <a:t>Це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нтральная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 Black" pitchFamily="34" charset="0"/>
              </a:rPr>
              <a:t>районная библиотека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0034" y="3500438"/>
            <a:ext cx="1828800" cy="10001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Районный дом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культуры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71604" y="5143512"/>
            <a:ext cx="1828800" cy="5715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 Black" pitchFamily="34" charset="0"/>
              </a:rPr>
              <a:t>Школа искусств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286380" y="5214950"/>
            <a:ext cx="1828800" cy="87834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Детско-юношеский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центр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643702" y="3500438"/>
            <a:ext cx="1828800" cy="7858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ДЮСШ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Внеурочная деятельность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34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4"/>
                <a:gridCol w="5436096"/>
              </a:tblGrid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499110" algn="l"/>
                        </a:tabLs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Основные направления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0492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99110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</a:rPr>
                        <a:t>Спортивно-оздоровительное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«Я и шахматы», футбол, баскетбол</a:t>
                      </a:r>
                      <a:r>
                        <a:rPr lang="ru-RU" sz="2000" b="1" baseline="0" dirty="0" smtClean="0"/>
                        <a:t>, волейбол, ОФП на основе лыж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Общекультурное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Кукольный театр «Театральный»,</a:t>
                      </a:r>
                      <a:r>
                        <a:rPr lang="ru-RU" b="1" baseline="0" dirty="0" smtClean="0"/>
                        <a:t> «Умелые ручки», вокальная группа, «Волшебная бумага»</a:t>
                      </a:r>
                      <a:endParaRPr lang="ru-RU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</a:rPr>
                        <a:t>Общеинтеллектуальное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</a:rPr>
                        <a:t>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b="1" dirty="0" err="1" smtClean="0"/>
                        <a:t>Расчетно-констркторское</a:t>
                      </a:r>
                      <a:r>
                        <a:rPr lang="ru-RU" b="1" baseline="0" dirty="0" smtClean="0"/>
                        <a:t> бюро</a:t>
                      </a:r>
                      <a:r>
                        <a:rPr lang="ru-RU" b="1" dirty="0" smtClean="0"/>
                        <a:t>»,  </a:t>
                      </a:r>
                      <a:r>
                        <a:rPr lang="ru-RU" b="1" baseline="0" dirty="0" smtClean="0"/>
                        <a:t>«Робототехника»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Духовно-нравственное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</a:t>
                      </a:r>
                      <a:r>
                        <a:rPr lang="ru-RU" b="1" dirty="0" smtClean="0"/>
                        <a:t>Дорогою добра», «Юный эколог», «Я – гражданин земли зауральской»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Социальное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Проекты, мероприятия внеклассной работы,</a:t>
                      </a:r>
                      <a:r>
                        <a:rPr lang="ru-RU" b="1" baseline="0" dirty="0" smtClean="0"/>
                        <a:t> ЮИД, «Азбука пешеходных наук», «</a:t>
                      </a:r>
                      <a:r>
                        <a:rPr lang="ru-RU" b="1" baseline="0" smtClean="0"/>
                        <a:t>Правовые знания»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школьные традиции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86800" cy="521497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День здоровья;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Ежегодная конференция обучающихся;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Лыжный пробег «Белый Яр – Белозерское» (33 километра);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Кросс «Савин – Белозерское» под девизом «Нет вредным привычкам»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Посвящение в первоклассники, старшеклассники;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Праздник цветов;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Слёт олимпийцев;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Школа безопасности;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День самоуправления;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Предметные недели.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Закладка аллеи первоклассниками и выпускниками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Информационная справка о школе.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 обучается -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608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ученик, в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классах–комплектах. </a:t>
            </a:r>
          </a:p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проводится в две смены, по кабинетной системе. </a:t>
            </a:r>
          </a:p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коллектив насчитывает 6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педагогов, из них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внешние совместители.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Элементы контроля учебно-воспитательного процесса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858312" cy="573325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всеобуча;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преподавания учебных предметов;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знаний , умений и навыков обучающихся;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ведения школьной документации;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учебных планов и программ;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проведение итоговой аттестации за курс основной и средней школы;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5000" b="1" dirty="0" err="1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предпрофильной</a:t>
            </a:r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подготовки;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решений педагогических советов и совещаний;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здоровья обучающихся;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воспитательного потенциала образовательного процесса;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работа;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опытно –экспериментальная работа;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одарённые дети;</a:t>
            </a:r>
          </a:p>
          <a:p>
            <a:pPr lvl="0"/>
            <a:r>
              <a:rPr lang="ru-RU" sz="50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500063"/>
            <a:ext cx="8429625" cy="147002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Результаты </a:t>
            </a:r>
            <a:r>
              <a:rPr lang="ru-RU" sz="3600" b="1" i="1">
                <a:solidFill>
                  <a:schemeClr val="accent3">
                    <a:lumMod val="50000"/>
                  </a:schemeClr>
                </a:solidFill>
              </a:rPr>
              <a:t>учебной </a:t>
            </a:r>
            <a:r>
              <a:rPr lang="ru-RU" sz="3600" b="1" i="1" smtClean="0">
                <a:solidFill>
                  <a:schemeClr val="accent3">
                    <a:lumMod val="50000"/>
                  </a:schemeClr>
                </a:solidFill>
              </a:rPr>
              <a:t>деятельности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700808"/>
          <a:ext cx="9143999" cy="3240360"/>
        </p:xfrm>
        <a:graphic>
          <a:graphicData uri="http://schemas.openxmlformats.org/drawingml/2006/table">
            <a:tbl>
              <a:tblPr/>
              <a:tblGrid>
                <a:gridCol w="1203195"/>
                <a:gridCol w="696797"/>
                <a:gridCol w="696797"/>
                <a:gridCol w="696797"/>
                <a:gridCol w="566500"/>
                <a:gridCol w="779926"/>
                <a:gridCol w="704797"/>
                <a:gridCol w="704797"/>
                <a:gridCol w="872152"/>
                <a:gridCol w="1013904"/>
                <a:gridCol w="1208337"/>
              </a:tblGrid>
              <a:tr h="2231310">
                <a:tc rowSpan="2"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ВСЕГО ОБУЧАЮЩИХСЯ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УСПЕВАЕТ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onstantia"/>
                          <a:ea typeface="Constantia"/>
                          <a:cs typeface="Times New Roman"/>
                        </a:rPr>
                        <a:t>Не аттестованные (первый класс)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ОТЛИЧНИКОВ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УЧАТСЯ НА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«4» И «5»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успеваемости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 качества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69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АТТЕСТАТЫ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 marL="71755" marR="69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ОСОБОГО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 marL="71755" marR="69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ОБРАЗЦА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755"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МЕДАЛИСТЫ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57274">
                <a:tc vMerge="1"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69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vert="vert27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золото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серебро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51776"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 pitchFamily="34" charset="0"/>
                          <a:ea typeface="Constantia"/>
                          <a:cs typeface="Times New Roman"/>
                        </a:rPr>
                        <a:t>2016 – 2017</a:t>
                      </a:r>
                      <a:endParaRPr lang="ru-RU" sz="1600" b="1" dirty="0">
                        <a:latin typeface="Calibri" pitchFamily="34" charset="0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608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519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86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24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169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99,8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37</a:t>
                      </a: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4736" marR="64736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12631"/>
          <a:ext cx="9143999" cy="48818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48513"/>
                <a:gridCol w="681961"/>
                <a:gridCol w="784726"/>
                <a:gridCol w="672621"/>
                <a:gridCol w="672621"/>
                <a:gridCol w="1310492"/>
                <a:gridCol w="1115561"/>
                <a:gridCol w="1057504"/>
              </a:tblGrid>
              <a:tr h="277763"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уч-ся  по списку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Выполнено работы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выполнения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</a:tr>
              <a:tr h="946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Проходной балл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Наибольшее количество  баллов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Обществознание ЕГЭ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</a:rPr>
                        <a:t>11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42</a:t>
                      </a:r>
                      <a:endParaRPr lang="ru-RU" sz="2400" dirty="0"/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71</a:t>
                      </a:r>
                      <a:endParaRPr lang="ru-RU" sz="2400" dirty="0"/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52,4</a:t>
                      </a:r>
                      <a:endParaRPr lang="ru-RU" sz="2400" dirty="0"/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93</a:t>
                      </a:r>
                      <a:endParaRPr lang="ru-RU" sz="2400" dirty="0"/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Химия ЕГЭ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</a:rPr>
                        <a:t>11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  ЕГЭ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11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 ЕГЭ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</a:rPr>
                        <a:t>11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 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</a:rPr>
                        <a:t>11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</a:rPr>
                        <a:t>11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Математика</a:t>
                      </a:r>
                      <a:r>
                        <a:rPr lang="ru-RU" sz="2000" baseline="0" dirty="0" smtClean="0">
                          <a:effectLst/>
                        </a:rPr>
                        <a:t> (</a:t>
                      </a:r>
                      <a:r>
                        <a:rPr lang="ru-RU" sz="2000" baseline="0" dirty="0" err="1" smtClean="0">
                          <a:effectLst/>
                        </a:rPr>
                        <a:t>проф</a:t>
                      </a:r>
                      <a:r>
                        <a:rPr lang="ru-RU" sz="2000" baseline="0" dirty="0" smtClean="0">
                          <a:effectLst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11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(базовый)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" y="1846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Результаты итоговой аттестации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курс средней (полной)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школы в 2016-2017уч.г.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1846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Результаты итоговой аттестации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курс основной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школы в 2015-2016уч.г.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1052736"/>
          <a:ext cx="9143999" cy="59182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25050"/>
                <a:gridCol w="796048"/>
                <a:gridCol w="916005"/>
                <a:gridCol w="785146"/>
                <a:gridCol w="1195704"/>
                <a:gridCol w="891629"/>
                <a:gridCol w="1234417"/>
              </a:tblGrid>
              <a:tr h="277763"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уч-ся  по списку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Выполнено работы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выполнения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</a:tr>
              <a:tr h="946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оценка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Обществознание </a:t>
                      </a:r>
                      <a:r>
                        <a:rPr lang="ru-RU" sz="2000" dirty="0" smtClean="0">
                          <a:effectLst/>
                        </a:rPr>
                        <a:t>ОГЭ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Химия </a:t>
                      </a:r>
                      <a:r>
                        <a:rPr lang="ru-RU" sz="2000" dirty="0" smtClean="0">
                          <a:effectLst/>
                        </a:rPr>
                        <a:t>ОГЭ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  </a:t>
                      </a:r>
                      <a:r>
                        <a:rPr lang="ru-RU" sz="2000" dirty="0" smtClean="0">
                          <a:effectLst/>
                        </a:rPr>
                        <a:t>ОГЭ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 </a:t>
                      </a:r>
                      <a:r>
                        <a:rPr lang="ru-RU" sz="2000" dirty="0" smtClean="0">
                          <a:effectLst/>
                        </a:rPr>
                        <a:t>ОГЭ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  </a:t>
                      </a:r>
                      <a:r>
                        <a:rPr lang="ru-RU" sz="2000" dirty="0" smtClean="0">
                          <a:effectLst/>
                        </a:rPr>
                        <a:t>ОГЭ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 </a:t>
                      </a:r>
                      <a:r>
                        <a:rPr lang="ru-RU" sz="2000" dirty="0" smtClean="0">
                          <a:effectLst/>
                        </a:rPr>
                        <a:t>ОГЭ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Математика</a:t>
                      </a:r>
                      <a:r>
                        <a:rPr lang="ru-RU" sz="2000" baseline="0" dirty="0" smtClean="0">
                          <a:effectLst/>
                        </a:rPr>
                        <a:t> ОГЭ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 ОГЭ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ОГЭ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 ОГЭ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</a:tr>
              <a:tr h="268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 ОГЭ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56" marR="5445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54456" marR="54456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Основные направления Программы информатизации</a:t>
            </a:r>
            <a:r>
              <a:rPr lang="ru-RU" b="1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ru-RU" sz="36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образовательного процесса средствами информатизации;</a:t>
            </a:r>
          </a:p>
          <a:p>
            <a:pPr lvl="1"/>
            <a:r>
              <a:rPr lang="ru-RU" sz="36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Пополнение банка данных методических разработок</a:t>
            </a:r>
            <a:endParaRPr lang="ru-RU" sz="2400" b="1" dirty="0" smtClean="0">
              <a:solidFill>
                <a:srgbClr val="AD13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sz="36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единой информационной среды.</a:t>
            </a:r>
          </a:p>
          <a:p>
            <a:pPr lvl="1"/>
            <a:r>
              <a:rPr lang="ru-RU" sz="3600" b="1" dirty="0" smtClean="0">
                <a:solidFill>
                  <a:srgbClr val="AD13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автоматизированного места учителя</a:t>
            </a:r>
            <a:endParaRPr lang="ru-RU" sz="2400" b="1" dirty="0" smtClean="0">
              <a:solidFill>
                <a:srgbClr val="AD13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Капитальный Ремонт здания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r>
              <a:rPr lang="ru-RU" dirty="0" smtClean="0"/>
              <a:t>Областное финансирование  - </a:t>
            </a:r>
            <a:r>
              <a:rPr lang="ru-RU" b="1" dirty="0" smtClean="0">
                <a:solidFill>
                  <a:srgbClr val="FF0000"/>
                </a:solidFill>
              </a:rPr>
              <a:t>7 000 000</a:t>
            </a:r>
            <a:r>
              <a:rPr lang="ru-RU" dirty="0" smtClean="0"/>
              <a:t> рублей</a:t>
            </a:r>
          </a:p>
          <a:p>
            <a:r>
              <a:rPr lang="ru-RU" dirty="0" smtClean="0"/>
              <a:t>Из них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3 547 846 </a:t>
            </a:r>
            <a:r>
              <a:rPr lang="ru-RU" dirty="0" smtClean="0"/>
              <a:t>рублей – ремонт мастерских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3 452 154 </a:t>
            </a:r>
            <a:r>
              <a:rPr lang="ru-RU" dirty="0" smtClean="0"/>
              <a:t>рубля – приобретение оборудования и материалов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Капитальный Ремонт здания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Федеральное финансирование  - </a:t>
            </a:r>
            <a:r>
              <a:rPr lang="ru-RU" b="1" dirty="0" smtClean="0">
                <a:solidFill>
                  <a:srgbClr val="FF0000"/>
                </a:solidFill>
              </a:rPr>
              <a:t>23 000 000</a:t>
            </a:r>
            <a:r>
              <a:rPr lang="ru-RU" dirty="0" smtClean="0"/>
              <a:t> рублей</a:t>
            </a:r>
          </a:p>
          <a:p>
            <a:r>
              <a:rPr lang="ru-RU" dirty="0" smtClean="0"/>
              <a:t>Из них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1 703 777,75 </a:t>
            </a:r>
            <a:r>
              <a:rPr lang="ru-RU" dirty="0" smtClean="0"/>
              <a:t>рублей – ремонт кровли </a:t>
            </a:r>
            <a:r>
              <a:rPr lang="ru-RU" dirty="0" err="1" smtClean="0"/>
              <a:t>Баяракской</a:t>
            </a:r>
            <a:r>
              <a:rPr lang="ru-RU" dirty="0" smtClean="0"/>
              <a:t> ООШ филиала МКОУ «Белозерская СОШ </a:t>
            </a:r>
            <a:r>
              <a:rPr lang="ru-RU" dirty="0" err="1" smtClean="0"/>
              <a:t>им.Коробейникова</a:t>
            </a:r>
            <a:r>
              <a:rPr lang="ru-RU" dirty="0" smtClean="0"/>
              <a:t>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4 578 183 </a:t>
            </a:r>
            <a:r>
              <a:rPr lang="ru-RU" dirty="0" smtClean="0"/>
              <a:t>рубля – ремонт помещения столовой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16158219 </a:t>
            </a:r>
            <a:r>
              <a:rPr lang="ru-RU" dirty="0" smtClean="0">
                <a:solidFill>
                  <a:schemeClr val="tx1"/>
                </a:solidFill>
              </a:rPr>
              <a:t>рублей – ремонт мастерских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559 820,25 </a:t>
            </a:r>
            <a:r>
              <a:rPr lang="ru-RU" dirty="0" smtClean="0">
                <a:solidFill>
                  <a:schemeClr val="tx1"/>
                </a:solidFill>
              </a:rPr>
              <a:t>рублей – приобретение оборудования и материалов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Образовательный уровень: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AD1397"/>
                </a:solidFill>
              </a:rPr>
              <a:t>Всего педагогов- 59</a:t>
            </a:r>
          </a:p>
          <a:p>
            <a:r>
              <a:rPr lang="ru-RU" b="1" dirty="0" smtClean="0">
                <a:solidFill>
                  <a:srgbClr val="AD1397"/>
                </a:solidFill>
              </a:rPr>
              <a:t>Совместителей -5</a:t>
            </a:r>
          </a:p>
          <a:p>
            <a:r>
              <a:rPr lang="ru-RU" b="1" dirty="0" smtClean="0">
                <a:solidFill>
                  <a:srgbClr val="AD1397"/>
                </a:solidFill>
              </a:rPr>
              <a:t>Имеют высшее образование </a:t>
            </a:r>
            <a:r>
              <a:rPr lang="en-US" b="1" dirty="0" smtClean="0">
                <a:solidFill>
                  <a:srgbClr val="AD1397"/>
                </a:solidFill>
              </a:rPr>
              <a:t>4</a:t>
            </a:r>
            <a:r>
              <a:rPr lang="ru-RU" b="1" dirty="0" smtClean="0">
                <a:solidFill>
                  <a:srgbClr val="AD1397"/>
                </a:solidFill>
              </a:rPr>
              <a:t>9 человека – 83%</a:t>
            </a:r>
          </a:p>
          <a:p>
            <a:r>
              <a:rPr lang="ru-RU" b="1" dirty="0" smtClean="0">
                <a:solidFill>
                  <a:srgbClr val="AD1397"/>
                </a:solidFill>
              </a:rPr>
              <a:t>Высшее педагогическое -47 -79,6%</a:t>
            </a:r>
          </a:p>
          <a:p>
            <a:r>
              <a:rPr lang="ru-RU" b="1" dirty="0" smtClean="0">
                <a:solidFill>
                  <a:srgbClr val="AD1397"/>
                </a:solidFill>
              </a:rPr>
              <a:t>Высшее непедагогическое – 2 – 3,4%</a:t>
            </a:r>
          </a:p>
          <a:p>
            <a:r>
              <a:rPr lang="ru-RU" b="1" dirty="0" smtClean="0">
                <a:solidFill>
                  <a:srgbClr val="AD1397"/>
                </a:solidFill>
              </a:rPr>
              <a:t>Среднее специальное педагогическое -7 -16,6%</a:t>
            </a:r>
          </a:p>
          <a:p>
            <a:r>
              <a:rPr lang="ru-RU" b="1" dirty="0" smtClean="0">
                <a:solidFill>
                  <a:srgbClr val="AD1397"/>
                </a:solidFill>
              </a:rPr>
              <a:t>Среднее специальное непедагогическое – 2 -3,3%</a:t>
            </a:r>
          </a:p>
          <a:p>
            <a:r>
              <a:rPr lang="ru-RU" b="1" dirty="0" smtClean="0">
                <a:solidFill>
                  <a:srgbClr val="AD1397"/>
                </a:solidFill>
              </a:rPr>
              <a:t>Учатся заочно - 3 человек а– 5%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40" y="285728"/>
          <a:ext cx="8572560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539552" y="620688"/>
          <a:ext cx="82089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404664"/>
          <a:ext cx="8858280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dirty="0" smtClean="0"/>
              <a:t>Курсовая подготовка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2" y="1196752"/>
          <a:ext cx="9144004" cy="541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392672"/>
                <a:gridCol w="530586"/>
                <a:gridCol w="530586"/>
                <a:gridCol w="832158"/>
                <a:gridCol w="571500"/>
                <a:gridCol w="946077"/>
                <a:gridCol w="454788"/>
                <a:gridCol w="606384"/>
                <a:gridCol w="530586"/>
                <a:gridCol w="319667"/>
                <a:gridCol w="968897"/>
                <a:gridCol w="174103"/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педагогических работников в ОУ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аттестовано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График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аттестации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Пед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работников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Приказ  об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аттестации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пед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работников  на соответствие занимаемой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должности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План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по аттестации на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График повышения квалификации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Пед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работников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Курсы по ФГОС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Курсы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учителя-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неспециа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сты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Не были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на курсах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3года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1кат.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Высш.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руководители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2014</TotalTime>
  <Words>1791</Words>
  <Application>Microsoft Office PowerPoint</Application>
  <PresentationFormat>Экран (4:3)</PresentationFormat>
  <Paragraphs>530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Презентация PowerPoint</vt:lpstr>
      <vt:lpstr>Презентация PowerPoint</vt:lpstr>
      <vt:lpstr>Информационная справка о школе.</vt:lpstr>
      <vt:lpstr>Образовательный уровень: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Курсовая подготовка</vt:lpstr>
      <vt:lpstr>Презентация PowerPoint</vt:lpstr>
      <vt:lpstr>Методическая работа</vt:lpstr>
      <vt:lpstr>2013 - 2017</vt:lpstr>
      <vt:lpstr>2013 - 2017 год </vt:lpstr>
      <vt:lpstr>2015 - 2016</vt:lpstr>
      <vt:lpstr>2013 – 2017</vt:lpstr>
      <vt:lpstr>Повышение квалификации</vt:lpstr>
      <vt:lpstr>Внутришкольное повышение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Материально-техническое обеспечение</vt:lpstr>
      <vt:lpstr>Приоритетные направления воспитательной работы</vt:lpstr>
      <vt:lpstr>Модель внеурочной деятельности</vt:lpstr>
      <vt:lpstr>Внеурочная деятельность</vt:lpstr>
      <vt:lpstr>: школьные традиции </vt:lpstr>
      <vt:lpstr>Элементы контроля учебно-воспитательного процесса </vt:lpstr>
      <vt:lpstr>Результаты учебной деятельности</vt:lpstr>
      <vt:lpstr>Презентация PowerPoint</vt:lpstr>
      <vt:lpstr>Презентация PowerPoint</vt:lpstr>
      <vt:lpstr>Основные направления Программы информатизации: </vt:lpstr>
      <vt:lpstr>Капитальный Ремонт здания №2</vt:lpstr>
      <vt:lpstr>Капитальный Ремонт здания №2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учебной деятельности за 3 года</dc:title>
  <dc:creator>SamLab.ws</dc:creator>
  <cp:lastModifiedBy>User</cp:lastModifiedBy>
  <cp:revision>196</cp:revision>
  <dcterms:created xsi:type="dcterms:W3CDTF">2009-03-10T17:19:43Z</dcterms:created>
  <dcterms:modified xsi:type="dcterms:W3CDTF">2017-10-13T05:17:43Z</dcterms:modified>
</cp:coreProperties>
</file>